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83" r:id="rId4"/>
    <p:sldId id="289" r:id="rId5"/>
    <p:sldId id="284" r:id="rId6"/>
    <p:sldId id="290" r:id="rId7"/>
    <p:sldId id="285" r:id="rId8"/>
    <p:sldId id="291" r:id="rId9"/>
    <p:sldId id="286" r:id="rId10"/>
    <p:sldId id="287" r:id="rId11"/>
    <p:sldId id="288" r:id="rId12"/>
    <p:sldId id="292" r:id="rId13"/>
    <p:sldId id="296" r:id="rId14"/>
    <p:sldId id="293" r:id="rId15"/>
    <p:sldId id="294" r:id="rId16"/>
    <p:sldId id="295" r:id="rId17"/>
    <p:sldId id="297" r:id="rId18"/>
    <p:sldId id="298" r:id="rId19"/>
    <p:sldId id="299" r:id="rId20"/>
    <p:sldId id="300" r:id="rId21"/>
    <p:sldId id="301" r:id="rId22"/>
    <p:sldId id="302" r:id="rId23"/>
    <p:sldId id="303" r:id="rId24"/>
    <p:sldId id="304" r:id="rId25"/>
    <p:sldId id="305" r:id="rId26"/>
    <p:sldId id="306" r:id="rId27"/>
    <p:sldId id="282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60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96D71-A0A7-470E-8CF2-3C06E2BE1E13}" type="datetimeFigureOut">
              <a:rPr lang="en-US" smtClean="0"/>
              <a:pPr/>
              <a:t>1/22/2014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5958-6CFA-4281-A394-478D1B7825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96D71-A0A7-470E-8CF2-3C06E2BE1E13}" type="datetimeFigureOut">
              <a:rPr lang="en-US" smtClean="0"/>
              <a:pPr/>
              <a:t>1/22/2014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5958-6CFA-4281-A394-478D1B7825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96D71-A0A7-470E-8CF2-3C06E2BE1E13}" type="datetimeFigureOut">
              <a:rPr lang="en-US" smtClean="0"/>
              <a:pPr/>
              <a:t>1/22/2014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5958-6CFA-4281-A394-478D1B7825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96D71-A0A7-470E-8CF2-3C06E2BE1E13}" type="datetimeFigureOut">
              <a:rPr lang="en-US" smtClean="0"/>
              <a:pPr/>
              <a:t>1/22/2014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5958-6CFA-4281-A394-478D1B7825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96D71-A0A7-470E-8CF2-3C06E2BE1E13}" type="datetimeFigureOut">
              <a:rPr lang="en-US" smtClean="0"/>
              <a:pPr/>
              <a:t>1/22/2014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5958-6CFA-4281-A394-478D1B7825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96D71-A0A7-470E-8CF2-3C06E2BE1E13}" type="datetimeFigureOut">
              <a:rPr lang="en-US" smtClean="0"/>
              <a:pPr/>
              <a:t>1/22/2014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5958-6CFA-4281-A394-478D1B7825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96D71-A0A7-470E-8CF2-3C06E2BE1E13}" type="datetimeFigureOut">
              <a:rPr lang="en-US" smtClean="0"/>
              <a:pPr/>
              <a:t>1/22/2014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5958-6CFA-4281-A394-478D1B7825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96D71-A0A7-470E-8CF2-3C06E2BE1E13}" type="datetimeFigureOut">
              <a:rPr lang="en-US" smtClean="0"/>
              <a:pPr/>
              <a:t>1/22/2014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5958-6CFA-4281-A394-478D1B7825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96D71-A0A7-470E-8CF2-3C06E2BE1E13}" type="datetimeFigureOut">
              <a:rPr lang="en-US" smtClean="0"/>
              <a:pPr/>
              <a:t>1/22/2014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5958-6CFA-4281-A394-478D1B7825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96D71-A0A7-470E-8CF2-3C06E2BE1E13}" type="datetimeFigureOut">
              <a:rPr lang="en-US" smtClean="0"/>
              <a:pPr/>
              <a:t>1/22/2014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5958-6CFA-4281-A394-478D1B7825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96D71-A0A7-470E-8CF2-3C06E2BE1E13}" type="datetimeFigureOut">
              <a:rPr lang="en-US" smtClean="0"/>
              <a:pPr/>
              <a:t>1/22/2014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5958-6CFA-4281-A394-478D1B7825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196D71-A0A7-470E-8CF2-3C06E2BE1E13}" type="datetimeFigureOut">
              <a:rPr lang="en-US" smtClean="0"/>
              <a:pPr/>
              <a:t>1/22/2014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9C5958-6CFA-4281-A394-478D1B7825C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Tehnologija</a:t>
            </a:r>
            <a:r>
              <a:rPr lang="en-US" dirty="0" smtClean="0"/>
              <a:t> </a:t>
            </a:r>
            <a:r>
              <a:rPr lang="en-US" dirty="0" err="1" smtClean="0"/>
              <a:t>spajanja</a:t>
            </a:r>
            <a:r>
              <a:rPr lang="en-US" dirty="0" smtClean="0"/>
              <a:t> </a:t>
            </a:r>
            <a:r>
              <a:rPr lang="en-US" dirty="0" err="1" smtClean="0"/>
              <a:t>savremenih</a:t>
            </a:r>
            <a:r>
              <a:rPr lang="en-US" dirty="0" smtClean="0"/>
              <a:t> </a:t>
            </a:r>
            <a:r>
              <a:rPr lang="en-US" dirty="0" err="1" smtClean="0"/>
              <a:t>materijala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867400"/>
          </a:xfrm>
        </p:spPr>
        <p:txBody>
          <a:bodyPr>
            <a:normAutofit lnSpcReduction="10000"/>
          </a:bodyPr>
          <a:lstStyle/>
          <a:p>
            <a:r>
              <a:rPr lang="sr-Latn-CS" dirty="0" smtClean="0"/>
              <a:t>Primena PMMA:</a:t>
            </a:r>
            <a:endParaRPr lang="en-US" dirty="0" smtClean="0"/>
          </a:p>
          <a:p>
            <a:pPr>
              <a:buFontTx/>
              <a:buChar char="-"/>
            </a:pPr>
            <a:r>
              <a:rPr lang="sr-Latn-CS" dirty="0" smtClean="0"/>
              <a:t>Zubna protetika</a:t>
            </a:r>
          </a:p>
          <a:p>
            <a:pPr>
              <a:buFontTx/>
              <a:buChar char="-"/>
            </a:pPr>
            <a:r>
              <a:rPr lang="sr-Latn-CS" dirty="0" smtClean="0"/>
              <a:t>Građevinski paneli (zidni i krovni transparentni paneli)</a:t>
            </a:r>
          </a:p>
          <a:p>
            <a:pPr>
              <a:buFontTx/>
              <a:buChar char="-"/>
            </a:pPr>
            <a:r>
              <a:rPr lang="sr-Latn-CS" dirty="0" smtClean="0"/>
              <a:t>Stakla na automobilima</a:t>
            </a:r>
          </a:p>
          <a:p>
            <a:pPr>
              <a:buFontTx/>
              <a:buChar char="-"/>
            </a:pPr>
            <a:r>
              <a:rPr lang="sr-Latn-CS" dirty="0" smtClean="0"/>
              <a:t>MEMS – Micro Electro Mechanical Systems</a:t>
            </a:r>
          </a:p>
          <a:p>
            <a:pPr>
              <a:buNone/>
            </a:pPr>
            <a:endParaRPr lang="sr-Latn-CS" dirty="0" smtClean="0"/>
          </a:p>
          <a:p>
            <a:pPr>
              <a:buNone/>
            </a:pPr>
            <a:endParaRPr lang="sr-Latn-CS" dirty="0" smtClean="0"/>
          </a:p>
          <a:p>
            <a:pPr>
              <a:buNone/>
            </a:pPr>
            <a:endParaRPr lang="sr-Latn-CS" dirty="0" smtClean="0"/>
          </a:p>
          <a:p>
            <a:pPr>
              <a:buNone/>
            </a:pPr>
            <a:r>
              <a:rPr lang="sr-Latn-CS" dirty="0" smtClean="0"/>
              <a:t>* Za dobijanje relativno velikih i kompleksnih radnih predmeta, neophodno je zavarivanje.</a:t>
            </a:r>
          </a:p>
          <a:p>
            <a:pPr>
              <a:buFontTx/>
              <a:buChar char="-"/>
            </a:pPr>
            <a:endParaRPr lang="sr-Latn-CS" dirty="0" smtClean="0"/>
          </a:p>
          <a:p>
            <a:pPr>
              <a:buFontTx/>
              <a:buChar char="-"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250" t="46000" r="72500" b="26000"/>
          <a:stretch>
            <a:fillRect/>
          </a:stretch>
        </p:blipFill>
        <p:spPr bwMode="auto">
          <a:xfrm>
            <a:off x="4876800" y="3581400"/>
            <a:ext cx="2667000" cy="17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 l="1250" t="26000" r="71875" b="46000"/>
          <a:stretch>
            <a:fillRect/>
          </a:stretch>
        </p:blipFill>
        <p:spPr bwMode="auto">
          <a:xfrm>
            <a:off x="1880508" y="3581400"/>
            <a:ext cx="2691492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r>
              <a:rPr lang="sr-Latn-CS" dirty="0" smtClean="0"/>
              <a:t>Postupci zavarivanja PMMA:</a:t>
            </a:r>
          </a:p>
          <a:p>
            <a:pPr>
              <a:buNone/>
            </a:pPr>
            <a:endParaRPr lang="sr-Latn-CS" dirty="0" smtClean="0"/>
          </a:p>
          <a:p>
            <a:pPr>
              <a:buFontTx/>
              <a:buChar char="-"/>
            </a:pPr>
            <a:r>
              <a:rPr lang="sr-Latn-CS" dirty="0" smtClean="0"/>
              <a:t>Ultrazvučno zavarivanje</a:t>
            </a:r>
          </a:p>
          <a:p>
            <a:pPr>
              <a:buFontTx/>
              <a:buChar char="-"/>
            </a:pPr>
            <a:r>
              <a:rPr lang="sr-Latn-CS" dirty="0" smtClean="0"/>
              <a:t>Toplotno spajanje</a:t>
            </a:r>
          </a:p>
          <a:p>
            <a:pPr>
              <a:buFontTx/>
              <a:buChar char="-"/>
            </a:pPr>
            <a:r>
              <a:rPr lang="sr-Latn-CS" dirty="0" smtClean="0"/>
              <a:t>Mikrotalasno zavarivanje</a:t>
            </a:r>
          </a:p>
          <a:p>
            <a:pPr>
              <a:buFontTx/>
              <a:buChar char="-"/>
            </a:pPr>
            <a:r>
              <a:rPr lang="sr-Latn-CS" dirty="0" smtClean="0"/>
              <a:t>Tačkasto zavarivanje trenjem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39375" t="34000" r="39375" b="21000"/>
          <a:stretch>
            <a:fillRect/>
          </a:stretch>
        </p:blipFill>
        <p:spPr bwMode="auto">
          <a:xfrm>
            <a:off x="5562600" y="2133600"/>
            <a:ext cx="3581400" cy="47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 smtClean="0"/>
              <a:t>1. Ultrazvučno zavarivanje</a:t>
            </a:r>
            <a:endParaRPr lang="sr-Latn-C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6248400" cy="4876800"/>
          </a:xfrm>
        </p:spPr>
        <p:txBody>
          <a:bodyPr>
            <a:normAutofit fontScale="85000" lnSpcReduction="20000"/>
          </a:bodyPr>
          <a:lstStyle/>
          <a:p>
            <a:r>
              <a:rPr lang="sr-Latn-CS" dirty="0" smtClean="0"/>
              <a:t>Generisanje toplote primenom mehaničkih vibracija ultrazvučne frekvencije (15-70kHz) i male amplitude.</a:t>
            </a:r>
          </a:p>
          <a:p>
            <a:r>
              <a:rPr lang="sr-Latn-CS" dirty="0" smtClean="0"/>
              <a:t>Delovi uređaja:</a:t>
            </a:r>
          </a:p>
          <a:p>
            <a:pPr>
              <a:buNone/>
            </a:pPr>
            <a:r>
              <a:rPr lang="sr-Latn-CS" dirty="0" smtClean="0"/>
              <a:t>1. Konvertor (ultrazvučne vibracije iz generatora pretvara u mehaničke vibracije) </a:t>
            </a:r>
          </a:p>
          <a:p>
            <a:pPr>
              <a:buNone/>
            </a:pPr>
            <a:r>
              <a:rPr lang="sr-Latn-CS" dirty="0" smtClean="0"/>
              <a:t>2. Transformator vibracija-buster (variranje amplitude vibracija)</a:t>
            </a:r>
          </a:p>
          <a:p>
            <a:pPr>
              <a:buNone/>
            </a:pPr>
            <a:r>
              <a:rPr lang="sr-Latn-CS" dirty="0" smtClean="0"/>
              <a:t>3. Sonotroda (prenos vibracija na radni predmet)</a:t>
            </a:r>
          </a:p>
          <a:p>
            <a:pPr>
              <a:buNone/>
            </a:pPr>
            <a:r>
              <a:rPr lang="sr-Latn-CS" dirty="0" smtClean="0"/>
              <a:t>4. Radni predmet</a:t>
            </a:r>
          </a:p>
          <a:p>
            <a:pPr>
              <a:buNone/>
            </a:pPr>
            <a:r>
              <a:rPr lang="sr-Latn-CS" dirty="0" smtClean="0"/>
              <a:t>5. Radni sto</a:t>
            </a:r>
          </a:p>
          <a:p>
            <a:endParaRPr lang="sr-Latn-C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>
            <a:normAutofit lnSpcReduction="10000"/>
          </a:bodyPr>
          <a:lstStyle/>
          <a:p>
            <a:r>
              <a:rPr lang="sr-Latn-CS" dirty="0" smtClean="0"/>
              <a:t>Karakteristike zavarivanja ultrazvukom:</a:t>
            </a:r>
          </a:p>
          <a:p>
            <a:pPr>
              <a:buNone/>
            </a:pPr>
            <a:endParaRPr lang="sr-Latn-CS" dirty="0" smtClean="0"/>
          </a:p>
          <a:p>
            <a:pPr>
              <a:buFontTx/>
              <a:buChar char="-"/>
            </a:pPr>
            <a:r>
              <a:rPr lang="sr-Latn-CS" dirty="0" smtClean="0"/>
              <a:t>Veći unos toplote na kontaktne površine nego u unutrašnjost materijala.</a:t>
            </a:r>
          </a:p>
          <a:p>
            <a:pPr>
              <a:buFontTx/>
              <a:buChar char="-"/>
            </a:pPr>
            <a:r>
              <a:rPr lang="sr-Latn-CS" dirty="0" smtClean="0"/>
              <a:t>Umereno zagrevanje, čak i ispod temperature topljenja (mogućnost zavarivanja različitih tipova polimera)</a:t>
            </a:r>
          </a:p>
          <a:p>
            <a:pPr>
              <a:buFontTx/>
              <a:buChar char="-"/>
            </a:pPr>
            <a:r>
              <a:rPr lang="sr-Latn-CS" dirty="0" smtClean="0"/>
              <a:t>Spajanje na većim udaljenostima u odnosu na mesto dejstva mehaničkih vibracija (mogućnost zavarivanja kompleksnih radnih predmeta)</a:t>
            </a:r>
            <a:endParaRPr lang="sr-Latn-C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r>
              <a:rPr lang="sr-Latn-CS" dirty="0" smtClean="0"/>
              <a:t>Parametri zavarivanja PMMA:</a:t>
            </a:r>
          </a:p>
          <a:p>
            <a:pPr>
              <a:buNone/>
            </a:pPr>
            <a:endParaRPr lang="sr-Latn-CS" dirty="0" smtClean="0"/>
          </a:p>
          <a:p>
            <a:pPr>
              <a:buFontTx/>
              <a:buChar char="-"/>
            </a:pPr>
            <a:r>
              <a:rPr lang="sr-Latn-CS" dirty="0" smtClean="0"/>
              <a:t>Amplituda 10-40 </a:t>
            </a:r>
            <a:r>
              <a:rPr lang="sr-Latn-CS" dirty="0" smtClean="0">
                <a:sym typeface="Symbol"/>
              </a:rPr>
              <a:t>m</a:t>
            </a:r>
          </a:p>
          <a:p>
            <a:pPr>
              <a:buFontTx/>
              <a:buChar char="-"/>
            </a:pPr>
            <a:r>
              <a:rPr lang="sr-Latn-CS" dirty="0" smtClean="0">
                <a:sym typeface="Symbol"/>
              </a:rPr>
              <a:t>Frekvencija 20 kHz</a:t>
            </a:r>
          </a:p>
          <a:p>
            <a:pPr>
              <a:buFontTx/>
              <a:buChar char="-"/>
            </a:pPr>
            <a:r>
              <a:rPr lang="sr-Latn-CS" dirty="0" smtClean="0">
                <a:sym typeface="Symbol"/>
              </a:rPr>
              <a:t>Trajanje 5-7 s</a:t>
            </a:r>
          </a:p>
          <a:p>
            <a:pPr>
              <a:buFontTx/>
              <a:buChar char="-"/>
            </a:pPr>
            <a:r>
              <a:rPr lang="sr-Latn-CS" dirty="0" smtClean="0">
                <a:sym typeface="Symbol"/>
              </a:rPr>
              <a:t>Statički pritisak 10-15 MPa</a:t>
            </a:r>
            <a:endParaRPr lang="sr-Latn-C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 smtClean="0"/>
              <a:t>2. Toplotno spajanje</a:t>
            </a:r>
            <a:endParaRPr lang="sr-Latn-C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4525963"/>
          </a:xfrm>
        </p:spPr>
        <p:txBody>
          <a:bodyPr/>
          <a:lstStyle/>
          <a:p>
            <a:r>
              <a:rPr lang="sr-Latn-CS" dirty="0" smtClean="0"/>
              <a:t>Toplotno spajanje podrazumeva zagrevanje polimera do temperature bliske temperaturi ostakljavanja, koja uz određeni pritisak u određenom trajanju dovodi do spajanja. </a:t>
            </a:r>
          </a:p>
          <a:p>
            <a:r>
              <a:rPr lang="sr-Latn-CS" dirty="0" smtClean="0"/>
              <a:t>Tada polimer prelazi u viskozno </a:t>
            </a:r>
            <a:r>
              <a:rPr lang="sr-Latn-CS" dirty="0" smtClean="0"/>
              <a:t>stanje, </a:t>
            </a:r>
            <a:r>
              <a:rPr lang="sr-Latn-CS" dirty="0" smtClean="0"/>
              <a:t>pri čemu dolazi do poprečnog povezivanja polimernih lanaca.</a:t>
            </a:r>
            <a:endParaRPr lang="sr-Latn-CS" dirty="0"/>
          </a:p>
        </p:txBody>
      </p:sp>
      <p:grpSp>
        <p:nvGrpSpPr>
          <p:cNvPr id="8" name="Group 7"/>
          <p:cNvGrpSpPr/>
          <p:nvPr/>
        </p:nvGrpSpPr>
        <p:grpSpPr>
          <a:xfrm>
            <a:off x="1676400" y="4953000"/>
            <a:ext cx="6288742" cy="1905000"/>
            <a:chOff x="1676400" y="4953000"/>
            <a:chExt cx="6288742" cy="190500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/>
            <a:srcRect l="30000" t="68000" r="31875" b="15000"/>
            <a:stretch>
              <a:fillRect/>
            </a:stretch>
          </p:blipFill>
          <p:spPr bwMode="auto">
            <a:xfrm>
              <a:off x="1676400" y="5105400"/>
              <a:ext cx="6288742" cy="1752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" name="Down Arrow 4"/>
            <p:cNvSpPr/>
            <p:nvPr/>
          </p:nvSpPr>
          <p:spPr>
            <a:xfrm>
              <a:off x="6248400" y="4953000"/>
              <a:ext cx="457200" cy="6096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CS"/>
            </a:p>
          </p:txBody>
        </p:sp>
        <p:sp>
          <p:nvSpPr>
            <p:cNvPr id="7" name="Down Arrow 6"/>
            <p:cNvSpPr/>
            <p:nvPr/>
          </p:nvSpPr>
          <p:spPr>
            <a:xfrm rot="10800000">
              <a:off x="6248400" y="6248400"/>
              <a:ext cx="457200" cy="6096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CS"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r>
              <a:rPr lang="sr-Latn-CS" dirty="0" smtClean="0"/>
              <a:t>Karakteristike toplotnog spajanja:</a:t>
            </a:r>
            <a:endParaRPr lang="en-US" dirty="0" smtClean="0"/>
          </a:p>
          <a:p>
            <a:endParaRPr lang="en-US" dirty="0" smtClean="0"/>
          </a:p>
          <a:p>
            <a:pPr>
              <a:buFontTx/>
              <a:buChar char="-"/>
            </a:pPr>
            <a:r>
              <a:rPr lang="sr-Latn-CS" dirty="0" smtClean="0"/>
              <a:t>Relativno jednostavna metoda, pa je metoda pogodna za kombinovanje sa drugim metodama zavarivanja.</a:t>
            </a:r>
          </a:p>
          <a:p>
            <a:pPr>
              <a:buFontTx/>
              <a:buChar char="-"/>
            </a:pPr>
            <a:r>
              <a:rPr lang="sr-Latn-CS" dirty="0" smtClean="0"/>
              <a:t>Primenjiva je kod uzoraka manje debljine.</a:t>
            </a:r>
          </a:p>
          <a:p>
            <a:endParaRPr lang="sr-Latn-C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>
            <a:normAutofit/>
          </a:bodyPr>
          <a:lstStyle/>
          <a:p>
            <a:r>
              <a:rPr lang="sr-Latn-CS" dirty="0" smtClean="0"/>
              <a:t>Parametri </a:t>
            </a:r>
            <a:r>
              <a:rPr lang="sr-Latn-CS" dirty="0" smtClean="0"/>
              <a:t>toplo</a:t>
            </a:r>
            <a:r>
              <a:rPr lang="en-US" dirty="0" smtClean="0"/>
              <a:t>t</a:t>
            </a:r>
            <a:r>
              <a:rPr lang="sr-Latn-CS" dirty="0" smtClean="0"/>
              <a:t>nog </a:t>
            </a:r>
            <a:r>
              <a:rPr lang="sr-Latn-CS" dirty="0" smtClean="0"/>
              <a:t>spajanja pri zavarivanju PMMA: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FontTx/>
              <a:buChar char="-"/>
            </a:pPr>
            <a:r>
              <a:rPr lang="sr-Latn-CS" dirty="0" smtClean="0"/>
              <a:t>temperatura T=95 – 105 </a:t>
            </a:r>
            <a:r>
              <a:rPr lang="sr-Latn-CS" baseline="30000" dirty="0" smtClean="0"/>
              <a:t>o</a:t>
            </a:r>
            <a:r>
              <a:rPr lang="sr-Latn-CS" dirty="0" smtClean="0"/>
              <a:t>C (temperatura stakla PMMA je 106 </a:t>
            </a:r>
            <a:r>
              <a:rPr lang="sr-Latn-CS" baseline="30000" dirty="0" smtClean="0"/>
              <a:t>o</a:t>
            </a:r>
            <a:r>
              <a:rPr lang="sr-Latn-CS" dirty="0" smtClean="0"/>
              <a:t>C)</a:t>
            </a:r>
            <a:endParaRPr lang="en-US" dirty="0" smtClean="0"/>
          </a:p>
          <a:p>
            <a:pPr>
              <a:buFontTx/>
              <a:buChar char="-"/>
            </a:pPr>
            <a:r>
              <a:rPr lang="sr-Latn-CS" dirty="0" smtClean="0"/>
              <a:t>pritisak p=4 – 6 MPa </a:t>
            </a:r>
            <a:endParaRPr lang="en-US" dirty="0" smtClean="0"/>
          </a:p>
          <a:p>
            <a:pPr>
              <a:buFontTx/>
              <a:buChar char="-"/>
            </a:pPr>
            <a:r>
              <a:rPr lang="sr-Latn-CS" dirty="0" smtClean="0"/>
              <a:t>trajanje 4-15 min</a:t>
            </a:r>
          </a:p>
          <a:p>
            <a:pPr>
              <a:buNone/>
            </a:pPr>
            <a:endParaRPr lang="sr-Latn-CS" dirty="0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Mikrotalasno</a:t>
            </a:r>
            <a:r>
              <a:rPr lang="en-US" dirty="0" smtClean="0"/>
              <a:t> </a:t>
            </a:r>
            <a:r>
              <a:rPr lang="en-US" dirty="0" err="1" smtClean="0"/>
              <a:t>zavarivanje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r-Latn-CS" dirty="0" smtClean="0"/>
              <a:t>Mikrotalasno zavarivanje se postiže kombinacijom mikrotalasnog zračenja frekvencije 2,45 GHz i pritiska. </a:t>
            </a:r>
            <a:endParaRPr lang="en-US" dirty="0" smtClean="0"/>
          </a:p>
          <a:p>
            <a:r>
              <a:rPr lang="sr-Latn-CS" dirty="0" smtClean="0"/>
              <a:t>Između dva dela izrađena od polimera (obično PMMA, UHMWP, ABS, PC), postavlja se tanak sloj (približno 50 nm) provodnog polimera (polianilin) ili metala (hrom ili zlato). </a:t>
            </a:r>
            <a:endParaRPr lang="en-US" dirty="0" smtClean="0"/>
          </a:p>
          <a:p>
            <a:r>
              <a:rPr lang="sr-Latn-CS" dirty="0" smtClean="0"/>
              <a:t>Toplota se generiše unutar samog materijala, zbog atomskih/molekularnih vibracija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267200"/>
            <a:ext cx="8229600" cy="1858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1. </a:t>
            </a:r>
            <a:r>
              <a:rPr lang="en-US" dirty="0" err="1" smtClean="0"/>
              <a:t>Mikrotalasna</a:t>
            </a:r>
            <a:r>
              <a:rPr lang="en-US" dirty="0" smtClean="0"/>
              <a:t> </a:t>
            </a:r>
            <a:r>
              <a:rPr lang="en-US" dirty="0" err="1" smtClean="0"/>
              <a:t>komora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2. </a:t>
            </a:r>
            <a:r>
              <a:rPr lang="en-US" dirty="0" err="1" smtClean="0"/>
              <a:t>Komponente</a:t>
            </a:r>
            <a:r>
              <a:rPr lang="en-US" dirty="0" smtClean="0"/>
              <a:t> </a:t>
            </a:r>
            <a:r>
              <a:rPr lang="en-US" dirty="0" err="1" smtClean="0"/>
              <a:t>koje</a:t>
            </a:r>
            <a:r>
              <a:rPr lang="en-US" dirty="0" smtClean="0"/>
              <a:t> se </a:t>
            </a:r>
            <a:r>
              <a:rPr lang="en-US" dirty="0" err="1" smtClean="0"/>
              <a:t>zavaruju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3. </a:t>
            </a:r>
            <a:r>
              <a:rPr lang="en-US" dirty="0" err="1" smtClean="0"/>
              <a:t>Tanak</a:t>
            </a:r>
            <a:r>
              <a:rPr lang="en-US" dirty="0" smtClean="0"/>
              <a:t> </a:t>
            </a:r>
            <a:r>
              <a:rPr lang="en-US" dirty="0" err="1" smtClean="0"/>
              <a:t>sloj</a:t>
            </a:r>
            <a:r>
              <a:rPr lang="en-US" dirty="0" smtClean="0"/>
              <a:t> </a:t>
            </a:r>
            <a:r>
              <a:rPr lang="en-US" dirty="0" err="1" smtClean="0"/>
              <a:t>provodnog</a:t>
            </a:r>
            <a:r>
              <a:rPr lang="en-US" dirty="0" smtClean="0"/>
              <a:t> </a:t>
            </a:r>
            <a:r>
              <a:rPr lang="en-US" dirty="0" err="1" smtClean="0"/>
              <a:t>materijala</a:t>
            </a:r>
            <a:r>
              <a:rPr lang="en-US" dirty="0" smtClean="0"/>
              <a:t> (</a:t>
            </a:r>
            <a:r>
              <a:rPr lang="en-US" dirty="0" err="1" smtClean="0"/>
              <a:t>polimera</a:t>
            </a:r>
            <a:r>
              <a:rPr lang="en-US" dirty="0" smtClean="0"/>
              <a:t> </a:t>
            </a:r>
            <a:r>
              <a:rPr lang="en-US" dirty="0" err="1" smtClean="0"/>
              <a:t>ili</a:t>
            </a:r>
            <a:r>
              <a:rPr lang="en-US" dirty="0" smtClean="0"/>
              <a:t> </a:t>
            </a:r>
            <a:r>
              <a:rPr lang="en-US" dirty="0" err="1" smtClean="0"/>
              <a:t>metala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33382" t="27083" r="29722" b="31250"/>
          <a:stretch>
            <a:fillRect/>
          </a:stretch>
        </p:blipFill>
        <p:spPr bwMode="auto">
          <a:xfrm>
            <a:off x="1447800" y="380999"/>
            <a:ext cx="6019800" cy="3822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/>
              <a:t>Zavarivanje</a:t>
            </a:r>
            <a:r>
              <a:rPr lang="en-US" b="1" dirty="0" smtClean="0"/>
              <a:t> </a:t>
            </a:r>
            <a:r>
              <a:rPr lang="en-US" b="1" dirty="0" err="1" smtClean="0"/>
              <a:t>polimera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 smtClean="0"/>
              <a:t>Polimeri</a:t>
            </a:r>
            <a:r>
              <a:rPr lang="en-US" dirty="0" smtClean="0"/>
              <a:t> se </a:t>
            </a:r>
            <a:r>
              <a:rPr lang="en-US" dirty="0" err="1" smtClean="0"/>
              <a:t>sastoje</a:t>
            </a:r>
            <a:r>
              <a:rPr lang="en-US" dirty="0" smtClean="0"/>
              <a:t> </a:t>
            </a:r>
            <a:r>
              <a:rPr lang="en-US" dirty="0" err="1" smtClean="0"/>
              <a:t>od</a:t>
            </a:r>
            <a:r>
              <a:rPr lang="en-US" dirty="0" smtClean="0"/>
              <a:t> </a:t>
            </a:r>
            <a:r>
              <a:rPr lang="en-US" dirty="0" err="1" smtClean="0"/>
              <a:t>polimernih</a:t>
            </a:r>
            <a:r>
              <a:rPr lang="en-US" dirty="0" smtClean="0"/>
              <a:t> </a:t>
            </a:r>
            <a:r>
              <a:rPr lang="en-US" dirty="0" err="1" smtClean="0"/>
              <a:t>lanaca</a:t>
            </a:r>
            <a:r>
              <a:rPr lang="en-US" dirty="0" smtClean="0"/>
              <a:t>, </a:t>
            </a:r>
            <a:r>
              <a:rPr lang="en-US" dirty="0" err="1" smtClean="0"/>
              <a:t>makromolekula</a:t>
            </a:r>
            <a:r>
              <a:rPr lang="sr-Latn-CS" dirty="0" smtClean="0"/>
              <a:t>.</a:t>
            </a:r>
            <a:endParaRPr lang="en-US" dirty="0" smtClean="0"/>
          </a:p>
          <a:p>
            <a:r>
              <a:rPr lang="en-US" dirty="0" err="1" smtClean="0"/>
              <a:t>Broj</a:t>
            </a:r>
            <a:r>
              <a:rPr lang="en-US" dirty="0" smtClean="0"/>
              <a:t> </a:t>
            </a:r>
            <a:r>
              <a:rPr lang="en-US" dirty="0" err="1" smtClean="0"/>
              <a:t>jedinica</a:t>
            </a:r>
            <a:r>
              <a:rPr lang="en-US" dirty="0" smtClean="0"/>
              <a:t> u </a:t>
            </a:r>
            <a:r>
              <a:rPr lang="en-US" dirty="0" err="1" smtClean="0"/>
              <a:t>jednom</a:t>
            </a:r>
            <a:r>
              <a:rPr lang="en-US" dirty="0" smtClean="0"/>
              <a:t> </a:t>
            </a:r>
            <a:r>
              <a:rPr lang="en-US" dirty="0" err="1" smtClean="0"/>
              <a:t>makromolekulu</a:t>
            </a:r>
            <a:r>
              <a:rPr lang="en-US" dirty="0" smtClean="0"/>
              <a:t> </a:t>
            </a:r>
            <a:r>
              <a:rPr lang="en-US" dirty="0" err="1" smtClean="0"/>
              <a:t>određen</a:t>
            </a:r>
            <a:r>
              <a:rPr lang="en-US" dirty="0" smtClean="0"/>
              <a:t> je </a:t>
            </a:r>
            <a:r>
              <a:rPr lang="en-US" dirty="0" err="1" smtClean="0"/>
              <a:t>stepenom</a:t>
            </a:r>
            <a:r>
              <a:rPr lang="en-US" dirty="0" smtClean="0"/>
              <a:t> </a:t>
            </a:r>
            <a:r>
              <a:rPr lang="en-US" dirty="0" err="1" smtClean="0"/>
              <a:t>polimerizacije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Polimeri</a:t>
            </a:r>
            <a:r>
              <a:rPr lang="en-US" dirty="0" smtClean="0"/>
              <a:t> se dele </a:t>
            </a:r>
            <a:r>
              <a:rPr lang="en-US" dirty="0" err="1" smtClean="0"/>
              <a:t>na</a:t>
            </a:r>
            <a:r>
              <a:rPr lang="en-US" dirty="0" smtClean="0"/>
              <a:t>: </a:t>
            </a:r>
          </a:p>
          <a:p>
            <a:pPr>
              <a:buFontTx/>
              <a:buChar char="-"/>
            </a:pPr>
            <a:r>
              <a:rPr lang="en-US" dirty="0" err="1" smtClean="0"/>
              <a:t>termoplastične</a:t>
            </a:r>
            <a:r>
              <a:rPr lang="en-US" dirty="0" smtClean="0"/>
              <a:t>  </a:t>
            </a:r>
          </a:p>
          <a:p>
            <a:pPr>
              <a:buFontTx/>
              <a:buChar char="-"/>
            </a:pPr>
            <a:r>
              <a:rPr lang="en-US" dirty="0" smtClean="0"/>
              <a:t>term</a:t>
            </a:r>
            <a:r>
              <a:rPr lang="sr-Latn-CS" dirty="0" smtClean="0"/>
              <a:t>o</a:t>
            </a:r>
            <a:r>
              <a:rPr lang="en-US" dirty="0" err="1" smtClean="0"/>
              <a:t>reaktiv</a:t>
            </a:r>
            <a:r>
              <a:rPr lang="sr-Latn-CS" dirty="0" smtClean="0"/>
              <a:t>n</a:t>
            </a:r>
            <a:r>
              <a:rPr lang="en-US" dirty="0" smtClean="0"/>
              <a:t>e </a:t>
            </a:r>
          </a:p>
          <a:p>
            <a:pPr>
              <a:buFontTx/>
              <a:buChar char="-"/>
            </a:pPr>
            <a:r>
              <a:rPr lang="en-US" dirty="0" err="1" smtClean="0"/>
              <a:t>elastomere</a:t>
            </a:r>
            <a:r>
              <a:rPr lang="en-US" dirty="0" smtClean="0"/>
              <a:t> (</a:t>
            </a:r>
            <a:r>
              <a:rPr lang="en-US" dirty="0" err="1" smtClean="0"/>
              <a:t>gume-nemaju</a:t>
            </a:r>
            <a:r>
              <a:rPr lang="en-US" dirty="0" smtClean="0"/>
              <a:t> </a:t>
            </a:r>
            <a:r>
              <a:rPr lang="en-US" dirty="0" err="1" smtClean="0"/>
              <a:t>plastičnu</a:t>
            </a:r>
            <a:r>
              <a:rPr lang="en-US" dirty="0" smtClean="0"/>
              <a:t> </a:t>
            </a:r>
            <a:r>
              <a:rPr lang="en-US" dirty="0" err="1" smtClean="0"/>
              <a:t>deformaciju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Right Brace 3"/>
          <p:cNvSpPr/>
          <p:nvPr/>
        </p:nvSpPr>
        <p:spPr>
          <a:xfrm>
            <a:off x="3352800" y="4191000"/>
            <a:ext cx="304800" cy="11430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10000" y="4191000"/>
            <a:ext cx="4724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tzv.plastike-imaju</a:t>
            </a:r>
            <a:r>
              <a:rPr lang="en-US" sz="3200" dirty="0" smtClean="0"/>
              <a:t> </a:t>
            </a:r>
            <a:r>
              <a:rPr lang="en-US" sz="3200" dirty="0" err="1" smtClean="0"/>
              <a:t>plastičnu</a:t>
            </a:r>
            <a:r>
              <a:rPr lang="en-US" sz="3200" dirty="0" smtClean="0"/>
              <a:t> </a:t>
            </a:r>
            <a:r>
              <a:rPr lang="en-US" sz="3200" dirty="0" err="1" smtClean="0"/>
              <a:t>def</a:t>
            </a:r>
            <a:r>
              <a:rPr lang="en-US" sz="3200" dirty="0" err="1" smtClean="0"/>
              <a:t>ormaciju</a:t>
            </a:r>
            <a:endParaRPr lang="en-US" sz="3200" dirty="0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Karakteristike</a:t>
            </a:r>
            <a:r>
              <a:rPr lang="en-US" dirty="0" smtClean="0"/>
              <a:t> </a:t>
            </a:r>
            <a:r>
              <a:rPr lang="sr-Latn-CS" dirty="0" smtClean="0"/>
              <a:t>mikrotalasnog zavarivanja</a:t>
            </a:r>
            <a:r>
              <a:rPr lang="en-US" dirty="0" smtClean="0"/>
              <a:t>:</a:t>
            </a:r>
          </a:p>
          <a:p>
            <a:pPr>
              <a:buNone/>
            </a:pPr>
            <a:endParaRPr lang="en-US" dirty="0" smtClean="0"/>
          </a:p>
          <a:p>
            <a:pPr>
              <a:buFontTx/>
              <a:buChar char="-"/>
            </a:pPr>
            <a:r>
              <a:rPr lang="sr-Latn-CS" dirty="0" smtClean="0"/>
              <a:t>U poređenju sa drugim tehnologijama zavarivanja, mikrotalasno zavarivanje nudi značajne uštede u utrošenoj energiji i trajanju, tako da su ujedno i troškovi smanjeni. </a:t>
            </a:r>
            <a:endParaRPr lang="en-US" dirty="0" smtClean="0"/>
          </a:p>
          <a:p>
            <a:pPr>
              <a:buFontTx/>
              <a:buChar char="-"/>
            </a:pPr>
            <a:r>
              <a:rPr lang="sr-Latn-CS" dirty="0" smtClean="0"/>
              <a:t>Moguće je postići relativno visoku čvrstoću zavarenog spoja i formiranje trodimenzionalnih zavarenih spojeva vrlo kompleksne konfiguracije. 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T</a:t>
            </a:r>
            <a:r>
              <a:rPr lang="sr-Latn-CS" dirty="0" smtClean="0"/>
              <a:t>emperature koje se generišu nisu previsoke, tako da je moguće spajati i polimere sa relativno niskim temperaturama ostakljavanja i topljenja.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r>
              <a:rPr lang="en-US" dirty="0" err="1" smtClean="0"/>
              <a:t>Parametri</a:t>
            </a:r>
            <a:r>
              <a:rPr lang="en-US" dirty="0" smtClean="0"/>
              <a:t> </a:t>
            </a:r>
            <a:r>
              <a:rPr lang="en-US" dirty="0" err="1" smtClean="0"/>
              <a:t>mikrotalasnog</a:t>
            </a:r>
            <a:r>
              <a:rPr lang="en-US" dirty="0" smtClean="0"/>
              <a:t> </a:t>
            </a:r>
            <a:r>
              <a:rPr lang="en-US" dirty="0" err="1" smtClean="0"/>
              <a:t>zavarivanja</a:t>
            </a:r>
            <a:r>
              <a:rPr lang="en-US" dirty="0" smtClean="0"/>
              <a:t>:</a:t>
            </a:r>
          </a:p>
          <a:p>
            <a:pPr>
              <a:buNone/>
            </a:pPr>
            <a:endParaRPr lang="en-US" dirty="0" smtClean="0"/>
          </a:p>
          <a:p>
            <a:pPr>
              <a:buFontTx/>
              <a:buChar char="-"/>
            </a:pPr>
            <a:r>
              <a:rPr lang="en-US" dirty="0" err="1" smtClean="0"/>
              <a:t>Snaga</a:t>
            </a:r>
            <a:r>
              <a:rPr lang="en-US" dirty="0" smtClean="0"/>
              <a:t> 100-300 W</a:t>
            </a:r>
          </a:p>
          <a:p>
            <a:pPr>
              <a:buFontTx/>
              <a:buChar char="-"/>
            </a:pPr>
            <a:r>
              <a:rPr lang="en-US" dirty="0" err="1" smtClean="0"/>
              <a:t>Trajanje</a:t>
            </a:r>
            <a:r>
              <a:rPr lang="en-US" dirty="0" smtClean="0"/>
              <a:t> 10-20 s</a:t>
            </a:r>
          </a:p>
          <a:p>
            <a:pPr>
              <a:buFontTx/>
              <a:buChar char="-"/>
            </a:pPr>
            <a:r>
              <a:rPr lang="en-US" dirty="0" err="1" smtClean="0"/>
              <a:t>Pritisak</a:t>
            </a:r>
            <a:r>
              <a:rPr lang="en-US" dirty="0" smtClean="0"/>
              <a:t> 1-1,5 </a:t>
            </a:r>
            <a:r>
              <a:rPr lang="en-US" dirty="0" err="1" smtClean="0"/>
              <a:t>MPa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Tačkasto</a:t>
            </a:r>
            <a:r>
              <a:rPr lang="en-US" dirty="0" smtClean="0"/>
              <a:t> </a:t>
            </a:r>
            <a:r>
              <a:rPr lang="en-US" dirty="0" err="1" smtClean="0"/>
              <a:t>zavarivanje</a:t>
            </a:r>
            <a:r>
              <a:rPr lang="en-US" dirty="0" smtClean="0"/>
              <a:t> </a:t>
            </a:r>
            <a:r>
              <a:rPr lang="en-US" dirty="0" err="1" smtClean="0"/>
              <a:t>trenjem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7432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T</a:t>
            </a:r>
            <a:r>
              <a:rPr lang="sr-Latn-CS" dirty="0" smtClean="0"/>
              <a:t>oplota potrebna za spajanje dobija se trenjem dvodelnog alata (cilindar i klip) o polimer. </a:t>
            </a:r>
            <a:endParaRPr lang="en-US" dirty="0" smtClean="0"/>
          </a:p>
          <a:p>
            <a:r>
              <a:rPr lang="sr-Latn-CS" dirty="0" smtClean="0"/>
              <a:t>Nakon postizanja dovoljno visoke temperature </a:t>
            </a:r>
            <a:r>
              <a:rPr lang="en-US" dirty="0" smtClean="0"/>
              <a:t>(</a:t>
            </a:r>
            <a:r>
              <a:rPr lang="sr-Latn-CS" dirty="0" smtClean="0"/>
              <a:t>omekšavanj</a:t>
            </a:r>
            <a:r>
              <a:rPr lang="en-US" dirty="0" smtClean="0"/>
              <a:t>e)</a:t>
            </a:r>
            <a:r>
              <a:rPr lang="sr-Latn-CS" dirty="0" smtClean="0"/>
              <a:t>, cilindar se uranja, a klip se podiže, izvlačeći određenu količinu polimera.</a:t>
            </a:r>
            <a:endParaRPr lang="en-US" dirty="0" smtClean="0"/>
          </a:p>
          <a:p>
            <a:r>
              <a:rPr lang="sr-Latn-CS" dirty="0" smtClean="0"/>
              <a:t> Kada se postigne dovoljno velika dubina (do susedne ploče), cilindar se izvlači, a klip spušta, vraćajući istopljeni polimer u formirani otvor. </a:t>
            </a:r>
            <a:endParaRPr lang="en-US" dirty="0" smtClean="0"/>
          </a:p>
          <a:p>
            <a:r>
              <a:rPr lang="sr-Latn-CS" dirty="0" smtClean="0"/>
              <a:t>Nakon toga, alat se odvaja od ploča.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27525" t="52083" r="26794" b="27084"/>
          <a:stretch>
            <a:fillRect/>
          </a:stretch>
        </p:blipFill>
        <p:spPr bwMode="auto">
          <a:xfrm>
            <a:off x="297176" y="4495800"/>
            <a:ext cx="8618224" cy="2209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Connector 5"/>
          <p:cNvCxnSpPr/>
          <p:nvPr/>
        </p:nvCxnSpPr>
        <p:spPr>
          <a:xfrm>
            <a:off x="1219200" y="5029200"/>
            <a:ext cx="762000" cy="2286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295400" y="5562600"/>
            <a:ext cx="838200" cy="1524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Karakteristike</a:t>
            </a:r>
            <a:r>
              <a:rPr lang="en-US" dirty="0" smtClean="0"/>
              <a:t> </a:t>
            </a:r>
            <a:r>
              <a:rPr lang="en-US" dirty="0" err="1" smtClean="0"/>
              <a:t>tečkastog</a:t>
            </a:r>
            <a:r>
              <a:rPr lang="en-US" dirty="0" smtClean="0"/>
              <a:t> </a:t>
            </a:r>
            <a:r>
              <a:rPr lang="en-US" dirty="0" err="1" smtClean="0"/>
              <a:t>zavarivanja</a:t>
            </a:r>
            <a:r>
              <a:rPr lang="en-US" dirty="0" smtClean="0"/>
              <a:t> </a:t>
            </a:r>
            <a:r>
              <a:rPr lang="en-US" dirty="0" err="1" smtClean="0"/>
              <a:t>trenjem</a:t>
            </a:r>
            <a:r>
              <a:rPr lang="en-US" dirty="0" smtClean="0"/>
              <a:t>:</a:t>
            </a:r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r>
              <a:rPr lang="sr-Latn-CS" dirty="0" smtClean="0"/>
              <a:t>Unos toplote u zavareni spoj je </a:t>
            </a:r>
            <a:r>
              <a:rPr lang="sr-Latn-CS" dirty="0" smtClean="0"/>
              <a:t>mali</a:t>
            </a:r>
            <a:r>
              <a:rPr lang="sr-Latn-CS" dirty="0" smtClean="0"/>
              <a:t>, tako da su unutrašnji naponi i deformacije relativno mali.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O</a:t>
            </a:r>
            <a:r>
              <a:rPr lang="sr-Latn-CS" dirty="0" smtClean="0"/>
              <a:t>stvaruju se relativno visoke vrednosti čvrstoće zavarenog spoja, jer uz pravilan izbor parametara zavarivanja dolazi do kvalitetnog mešanja materijala koji se spajaju. </a:t>
            </a:r>
            <a:endParaRPr lang="en-US" dirty="0" smtClean="0"/>
          </a:p>
          <a:p>
            <a:pPr>
              <a:buFontTx/>
              <a:buChar char="-"/>
            </a:pPr>
            <a:r>
              <a:rPr lang="sr-Latn-CS" dirty="0" smtClean="0"/>
              <a:t>Ovom metodom se mogu spajati i različite vrste polimera. 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r>
              <a:rPr lang="en-US" dirty="0" err="1" smtClean="0"/>
              <a:t>Parametri</a:t>
            </a:r>
            <a:r>
              <a:rPr lang="en-US" dirty="0" smtClean="0"/>
              <a:t> </a:t>
            </a:r>
            <a:r>
              <a:rPr lang="en-US" dirty="0" err="1" smtClean="0"/>
              <a:t>tačkastog</a:t>
            </a:r>
            <a:r>
              <a:rPr lang="en-US" dirty="0" smtClean="0"/>
              <a:t> </a:t>
            </a:r>
            <a:r>
              <a:rPr lang="en-US" dirty="0" err="1" smtClean="0"/>
              <a:t>zavarivanja</a:t>
            </a:r>
            <a:r>
              <a:rPr lang="en-US" dirty="0" smtClean="0"/>
              <a:t> </a:t>
            </a:r>
            <a:r>
              <a:rPr lang="en-US" dirty="0" err="1" smtClean="0"/>
              <a:t>trenjem</a:t>
            </a:r>
            <a:r>
              <a:rPr lang="en-US" dirty="0" smtClean="0"/>
              <a:t>:</a:t>
            </a:r>
          </a:p>
          <a:p>
            <a:pPr>
              <a:buNone/>
            </a:pP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B</a:t>
            </a:r>
            <a:r>
              <a:rPr lang="sr-Latn-CS" dirty="0" smtClean="0"/>
              <a:t>rzina obrtanja </a:t>
            </a:r>
            <a:r>
              <a:rPr lang="en-US" dirty="0" err="1" smtClean="0"/>
              <a:t>alata</a:t>
            </a:r>
            <a:r>
              <a:rPr lang="en-US" dirty="0" smtClean="0"/>
              <a:t> </a:t>
            </a:r>
            <a:r>
              <a:rPr lang="sr-Latn-CS" dirty="0" smtClean="0"/>
              <a:t>n=500 – 2000 min</a:t>
            </a:r>
            <a:r>
              <a:rPr lang="sr-Latn-CS" baseline="30000" dirty="0" smtClean="0"/>
              <a:t>-1</a:t>
            </a:r>
            <a:endParaRPr lang="en-US" baseline="30000" dirty="0" smtClean="0"/>
          </a:p>
          <a:p>
            <a:pPr>
              <a:buFontTx/>
              <a:buChar char="-"/>
            </a:pPr>
            <a:r>
              <a:rPr lang="en-US" dirty="0" smtClean="0"/>
              <a:t>T</a:t>
            </a:r>
            <a:r>
              <a:rPr lang="sr-Latn-CS" dirty="0" smtClean="0"/>
              <a:t>rajanje zavarivanja t=5,5 – 12 s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P</a:t>
            </a:r>
            <a:r>
              <a:rPr lang="sr-Latn-CS" dirty="0" smtClean="0"/>
              <a:t>ritisak p=3 bar 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D</a:t>
            </a:r>
            <a:r>
              <a:rPr lang="sr-Latn-CS" dirty="0" smtClean="0"/>
              <a:t>ubina prodiranja cilindra 3,5 – 4 mm za debljinu uzorka od 3 mm</a:t>
            </a:r>
            <a:r>
              <a:rPr lang="en-US" dirty="0" smtClean="0"/>
              <a:t> (</a:t>
            </a:r>
            <a:r>
              <a:rPr lang="en-US" dirty="0" err="1" smtClean="0"/>
              <a:t>ukupno</a:t>
            </a:r>
            <a:r>
              <a:rPr lang="en-US" dirty="0" smtClean="0"/>
              <a:t> 6 mm)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Smicajna</a:t>
            </a:r>
            <a:r>
              <a:rPr lang="en-US" dirty="0" smtClean="0"/>
              <a:t> </a:t>
            </a:r>
            <a:r>
              <a:rPr lang="en-US" dirty="0" err="1" smtClean="0"/>
              <a:t>čvrstoća</a:t>
            </a:r>
            <a:r>
              <a:rPr lang="en-US" dirty="0" smtClean="0"/>
              <a:t> </a:t>
            </a:r>
            <a:r>
              <a:rPr lang="en-US" dirty="0" err="1" smtClean="0"/>
              <a:t>zavarenih</a:t>
            </a:r>
            <a:r>
              <a:rPr lang="en-US" dirty="0" smtClean="0"/>
              <a:t> </a:t>
            </a:r>
            <a:r>
              <a:rPr lang="en-US" dirty="0" err="1" smtClean="0"/>
              <a:t>spojeva</a:t>
            </a:r>
            <a:r>
              <a:rPr lang="en-US" dirty="0" smtClean="0"/>
              <a:t> </a:t>
            </a:r>
            <a:r>
              <a:rPr lang="en-US" dirty="0" err="1" smtClean="0"/>
              <a:t>od</a:t>
            </a:r>
            <a:r>
              <a:rPr lang="en-US" dirty="0" smtClean="0"/>
              <a:t> PMMA </a:t>
            </a:r>
            <a:r>
              <a:rPr lang="en-US" dirty="0" err="1" smtClean="0"/>
              <a:t>različitim</a:t>
            </a:r>
            <a:r>
              <a:rPr lang="en-US" dirty="0" smtClean="0"/>
              <a:t> </a:t>
            </a:r>
            <a:r>
              <a:rPr lang="en-US" dirty="0" err="1" smtClean="0"/>
              <a:t>metodama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4525963"/>
          </a:xfrm>
        </p:spPr>
        <p:txBody>
          <a:bodyPr/>
          <a:lstStyle/>
          <a:p>
            <a:endParaRPr lang="sr-Latn-CS" dirty="0" smtClean="0"/>
          </a:p>
          <a:p>
            <a:r>
              <a:rPr lang="en-US" dirty="0" smtClean="0"/>
              <a:t>D</a:t>
            </a:r>
            <a:r>
              <a:rPr lang="sr-Latn-CS" dirty="0" smtClean="0"/>
              <a:t>o</a:t>
            </a:r>
            <a:r>
              <a:rPr lang="en-US" dirty="0" err="1" smtClean="0"/>
              <a:t>minantna</a:t>
            </a:r>
            <a:r>
              <a:rPr lang="en-US" dirty="0" smtClean="0"/>
              <a:t> </a:t>
            </a:r>
            <a:r>
              <a:rPr lang="en-US" dirty="0" err="1" smtClean="0"/>
              <a:t>mehanička</a:t>
            </a:r>
            <a:r>
              <a:rPr lang="en-US" dirty="0" smtClean="0"/>
              <a:t> </a:t>
            </a:r>
            <a:r>
              <a:rPr lang="en-US" dirty="0" err="1" smtClean="0"/>
              <a:t>osobina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preklopne</a:t>
            </a:r>
            <a:r>
              <a:rPr lang="en-US" dirty="0" smtClean="0"/>
              <a:t> </a:t>
            </a:r>
            <a:r>
              <a:rPr lang="en-US" dirty="0" err="1" smtClean="0"/>
              <a:t>spojeve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Šema</a:t>
            </a:r>
            <a:r>
              <a:rPr lang="en-US" dirty="0" smtClean="0"/>
              <a:t> </a:t>
            </a:r>
            <a:r>
              <a:rPr lang="en-US" dirty="0" err="1" smtClean="0"/>
              <a:t>ispitivanja</a:t>
            </a:r>
            <a:r>
              <a:rPr lang="en-US" dirty="0" smtClean="0"/>
              <a:t>:</a:t>
            </a: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685800" y="4419600"/>
            <a:ext cx="7848600" cy="1143000"/>
            <a:chOff x="685800" y="3657600"/>
            <a:chExt cx="7848600" cy="1143000"/>
          </a:xfrm>
        </p:grpSpPr>
        <p:grpSp>
          <p:nvGrpSpPr>
            <p:cNvPr id="10" name="Group 9"/>
            <p:cNvGrpSpPr/>
            <p:nvPr/>
          </p:nvGrpSpPr>
          <p:grpSpPr>
            <a:xfrm>
              <a:off x="685800" y="3886200"/>
              <a:ext cx="7848600" cy="914400"/>
              <a:chOff x="685800" y="3886200"/>
              <a:chExt cx="7848600" cy="914400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4191000" y="3886200"/>
                <a:ext cx="3276600" cy="4572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1981200" y="4343400"/>
                <a:ext cx="3276600" cy="4572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Left Arrow 7"/>
              <p:cNvSpPr/>
              <p:nvPr/>
            </p:nvSpPr>
            <p:spPr>
              <a:xfrm>
                <a:off x="685800" y="4419600"/>
                <a:ext cx="914400" cy="304800"/>
              </a:xfrm>
              <a:prstGeom prst="lef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ight Arrow 8"/>
              <p:cNvSpPr/>
              <p:nvPr/>
            </p:nvSpPr>
            <p:spPr>
              <a:xfrm>
                <a:off x="7772400" y="4038600"/>
                <a:ext cx="762000" cy="228600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990600" y="40386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F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924800" y="36576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F</a:t>
              </a:r>
              <a:endParaRPr lang="en-US" dirty="0"/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37482" t="29167" r="37335" b="21875"/>
          <a:stretch>
            <a:fillRect/>
          </a:stretch>
        </p:blipFill>
        <p:spPr bwMode="auto">
          <a:xfrm>
            <a:off x="304800" y="1371600"/>
            <a:ext cx="4810327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457200"/>
            <a:ext cx="5486400" cy="5668963"/>
          </a:xfrm>
        </p:spPr>
        <p:txBody>
          <a:bodyPr/>
          <a:lstStyle/>
          <a:p>
            <a:pPr>
              <a:buNone/>
            </a:pPr>
            <a:r>
              <a:rPr lang="sr-Latn-CS" dirty="0" smtClean="0"/>
              <a:t>1 – tačkasto zavarivanje trenjem</a:t>
            </a:r>
            <a:endParaRPr lang="en-US" dirty="0" smtClean="0"/>
          </a:p>
          <a:p>
            <a:pPr>
              <a:buNone/>
            </a:pPr>
            <a:r>
              <a:rPr lang="sr-Latn-CS" dirty="0" smtClean="0"/>
              <a:t>2 – mikrotalasno zavarivanje</a:t>
            </a:r>
            <a:endParaRPr lang="en-US" dirty="0" smtClean="0"/>
          </a:p>
          <a:p>
            <a:pPr>
              <a:buNone/>
            </a:pPr>
            <a:r>
              <a:rPr lang="sr-Latn-CS" dirty="0" smtClean="0"/>
              <a:t>3 – toplotno spajanje </a:t>
            </a:r>
            <a:endParaRPr lang="en-US" dirty="0" smtClean="0"/>
          </a:p>
          <a:p>
            <a:pPr>
              <a:buNone/>
            </a:pPr>
            <a:r>
              <a:rPr lang="sr-Latn-CS" dirty="0" smtClean="0"/>
              <a:t>4 – ultrazvučno zav</a:t>
            </a:r>
            <a:r>
              <a:rPr lang="en-US" dirty="0" err="1" smtClean="0"/>
              <a:t>arivanje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err="1" smtClean="0"/>
              <a:t>Hvala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pažnji</a:t>
            </a:r>
            <a:r>
              <a:rPr lang="en-US" dirty="0" smtClean="0"/>
              <a:t>!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943600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Termoplastični</a:t>
            </a:r>
            <a:r>
              <a:rPr lang="en-US" dirty="0" smtClean="0"/>
              <a:t> </a:t>
            </a:r>
            <a:r>
              <a:rPr lang="en-US" dirty="0" err="1" smtClean="0"/>
              <a:t>polimeri</a:t>
            </a:r>
            <a:r>
              <a:rPr lang="en-US" dirty="0" smtClean="0"/>
              <a:t> </a:t>
            </a:r>
            <a:r>
              <a:rPr lang="en-US" dirty="0" err="1" smtClean="0"/>
              <a:t>imaju</a:t>
            </a:r>
            <a:r>
              <a:rPr lang="en-US" dirty="0" smtClean="0"/>
              <a:t> </a:t>
            </a:r>
            <a:r>
              <a:rPr lang="en-US" dirty="0" err="1" smtClean="0"/>
              <a:t>linearnu</a:t>
            </a:r>
            <a:r>
              <a:rPr lang="en-US" dirty="0" smtClean="0"/>
              <a:t> </a:t>
            </a:r>
            <a:r>
              <a:rPr lang="en-US" dirty="0" err="1" smtClean="0"/>
              <a:t>ili</a:t>
            </a:r>
            <a:r>
              <a:rPr lang="en-US" dirty="0" smtClean="0"/>
              <a:t> </a:t>
            </a:r>
            <a:r>
              <a:rPr lang="en-US" dirty="0" err="1" smtClean="0"/>
              <a:t>razgranatu</a:t>
            </a:r>
            <a:r>
              <a:rPr lang="en-US" dirty="0" smtClean="0"/>
              <a:t> </a:t>
            </a:r>
            <a:r>
              <a:rPr lang="en-US" dirty="0" err="1" smtClean="0"/>
              <a:t>konfiguraciju</a:t>
            </a:r>
            <a:r>
              <a:rPr lang="en-US" dirty="0" smtClean="0"/>
              <a:t> </a:t>
            </a:r>
            <a:r>
              <a:rPr lang="en-US" dirty="0" err="1" smtClean="0"/>
              <a:t>polimernih</a:t>
            </a:r>
            <a:r>
              <a:rPr lang="en-US" dirty="0" smtClean="0"/>
              <a:t> </a:t>
            </a:r>
            <a:r>
              <a:rPr lang="en-US" dirty="0" err="1" smtClean="0"/>
              <a:t>lanaca</a:t>
            </a:r>
            <a:r>
              <a:rPr lang="en-US" dirty="0" smtClean="0"/>
              <a:t>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Međuatomne</a:t>
            </a:r>
            <a:r>
              <a:rPr lang="en-US" dirty="0" smtClean="0"/>
              <a:t> </a:t>
            </a:r>
            <a:r>
              <a:rPr lang="en-US" dirty="0" err="1" smtClean="0"/>
              <a:t>veze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kovalentne</a:t>
            </a:r>
            <a:r>
              <a:rPr lang="en-US" dirty="0" smtClean="0"/>
              <a:t>, </a:t>
            </a:r>
            <a:r>
              <a:rPr lang="en-US" dirty="0" err="1" smtClean="0"/>
              <a:t>veze</a:t>
            </a:r>
            <a:r>
              <a:rPr lang="en-US" dirty="0" smtClean="0"/>
              <a:t> </a:t>
            </a:r>
            <a:r>
              <a:rPr lang="en-US" dirty="0" err="1" smtClean="0"/>
              <a:t>između</a:t>
            </a:r>
            <a:r>
              <a:rPr lang="en-US" dirty="0" smtClean="0"/>
              <a:t> </a:t>
            </a:r>
            <a:r>
              <a:rPr lang="en-US" dirty="0" err="1" smtClean="0"/>
              <a:t>lanaca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sr-Latn-CS" dirty="0" smtClean="0"/>
              <a:t>obično </a:t>
            </a:r>
            <a:r>
              <a:rPr lang="en-US" dirty="0" smtClean="0"/>
              <a:t>Van </a:t>
            </a:r>
            <a:r>
              <a:rPr lang="en-US" dirty="0" err="1" smtClean="0"/>
              <a:t>der</a:t>
            </a:r>
            <a:r>
              <a:rPr lang="en-US" dirty="0" smtClean="0"/>
              <a:t> Waals-</a:t>
            </a:r>
            <a:r>
              <a:rPr lang="en-US" dirty="0" err="1" smtClean="0"/>
              <a:t>ove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4641" t="19792" r="27379" b="59375"/>
          <a:stretch>
            <a:fillRect/>
          </a:stretch>
        </p:blipFill>
        <p:spPr bwMode="auto">
          <a:xfrm>
            <a:off x="838200" y="1600200"/>
            <a:ext cx="6781800" cy="1370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14641" t="44792" r="27379" b="40625"/>
          <a:stretch>
            <a:fillRect/>
          </a:stretch>
        </p:blipFill>
        <p:spPr bwMode="auto">
          <a:xfrm>
            <a:off x="838201" y="2895600"/>
            <a:ext cx="6553200" cy="926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 l="14641" t="64584" r="27379" b="14583"/>
          <a:stretch>
            <a:fillRect/>
          </a:stretch>
        </p:blipFill>
        <p:spPr bwMode="auto">
          <a:xfrm>
            <a:off x="685800" y="3810000"/>
            <a:ext cx="6934200" cy="140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6096000"/>
          </a:xfrm>
        </p:spPr>
        <p:txBody>
          <a:bodyPr>
            <a:normAutofit fontScale="85000" lnSpcReduction="10000"/>
          </a:bodyPr>
          <a:lstStyle/>
          <a:p>
            <a:r>
              <a:rPr lang="en-US" dirty="0" err="1" smtClean="0"/>
              <a:t>Termoreaktivni</a:t>
            </a:r>
            <a:r>
              <a:rPr lang="en-US" dirty="0" smtClean="0"/>
              <a:t> </a:t>
            </a:r>
            <a:r>
              <a:rPr lang="en-US" dirty="0" err="1" smtClean="0"/>
              <a:t>polimeri</a:t>
            </a:r>
            <a:r>
              <a:rPr lang="en-US" dirty="0" smtClean="0"/>
              <a:t> </a:t>
            </a:r>
            <a:r>
              <a:rPr lang="en-US" dirty="0" err="1" smtClean="0"/>
              <a:t>imaju</a:t>
            </a:r>
            <a:r>
              <a:rPr lang="en-US" dirty="0" smtClean="0"/>
              <a:t> </a:t>
            </a:r>
            <a:r>
              <a:rPr lang="en-US" dirty="0" err="1" smtClean="0"/>
              <a:t>umreženu</a:t>
            </a:r>
            <a:r>
              <a:rPr lang="en-US" dirty="0" smtClean="0"/>
              <a:t> </a:t>
            </a:r>
            <a:r>
              <a:rPr lang="en-US" dirty="0" err="1" smtClean="0"/>
              <a:t>mikrostrukturu</a:t>
            </a:r>
            <a:r>
              <a:rPr lang="en-US" dirty="0" smtClean="0"/>
              <a:t> </a:t>
            </a:r>
            <a:r>
              <a:rPr lang="en-US" dirty="0" err="1" smtClean="0"/>
              <a:t>polimernih</a:t>
            </a:r>
            <a:r>
              <a:rPr lang="en-US" dirty="0" smtClean="0"/>
              <a:t> </a:t>
            </a:r>
            <a:r>
              <a:rPr lang="en-US" dirty="0" err="1" smtClean="0"/>
              <a:t>lanaca</a:t>
            </a:r>
            <a:r>
              <a:rPr lang="en-US" dirty="0" smtClean="0"/>
              <a:t>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Međuatomne</a:t>
            </a:r>
            <a:r>
              <a:rPr lang="en-US" dirty="0" smtClean="0"/>
              <a:t> </a:t>
            </a:r>
            <a:r>
              <a:rPr lang="en-US" dirty="0" err="1" smtClean="0"/>
              <a:t>veze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kovalentne</a:t>
            </a:r>
            <a:r>
              <a:rPr lang="en-US" dirty="0" smtClean="0"/>
              <a:t> </a:t>
            </a:r>
            <a:r>
              <a:rPr lang="en-US" dirty="0" err="1" smtClean="0"/>
              <a:t>ili</a:t>
            </a:r>
            <a:r>
              <a:rPr lang="en-US" dirty="0" smtClean="0"/>
              <a:t> </a:t>
            </a:r>
            <a:r>
              <a:rPr lang="en-US" dirty="0" err="1" smtClean="0"/>
              <a:t>jonske</a:t>
            </a:r>
            <a:r>
              <a:rPr lang="en-US" dirty="0" smtClean="0"/>
              <a:t>.</a:t>
            </a:r>
          </a:p>
          <a:p>
            <a:r>
              <a:rPr lang="en-US" dirty="0" smtClean="0"/>
              <a:t>3D </a:t>
            </a:r>
            <a:r>
              <a:rPr lang="en-US" dirty="0" err="1" smtClean="0"/>
              <a:t>struktura</a:t>
            </a:r>
            <a:r>
              <a:rPr lang="en-US" dirty="0" smtClean="0"/>
              <a:t> </a:t>
            </a:r>
            <a:r>
              <a:rPr lang="en-US" dirty="0" err="1" smtClean="0"/>
              <a:t>daje</a:t>
            </a:r>
            <a:r>
              <a:rPr lang="en-US" dirty="0" smtClean="0"/>
              <a:t> </a:t>
            </a:r>
            <a:r>
              <a:rPr lang="en-US" dirty="0" err="1" smtClean="0"/>
              <a:t>veliku</a:t>
            </a:r>
            <a:r>
              <a:rPr lang="en-US" dirty="0" smtClean="0"/>
              <a:t> </a:t>
            </a:r>
            <a:r>
              <a:rPr lang="en-US" dirty="0" err="1" smtClean="0"/>
              <a:t>krutost</a:t>
            </a:r>
            <a:r>
              <a:rPr lang="en-US" dirty="0" smtClean="0"/>
              <a:t>, </a:t>
            </a:r>
            <a:r>
              <a:rPr lang="en-US" dirty="0" err="1" smtClean="0"/>
              <a:t>dobre</a:t>
            </a:r>
            <a:r>
              <a:rPr lang="en-US" dirty="0" smtClean="0"/>
              <a:t> </a:t>
            </a:r>
            <a:r>
              <a:rPr lang="en-US" dirty="0" err="1" smtClean="0"/>
              <a:t>mehaničke</a:t>
            </a:r>
            <a:r>
              <a:rPr lang="en-US" dirty="0" smtClean="0"/>
              <a:t> </a:t>
            </a:r>
            <a:r>
              <a:rPr lang="en-US" dirty="0" err="1" smtClean="0"/>
              <a:t>osobine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otpornost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povišene</a:t>
            </a:r>
            <a:r>
              <a:rPr lang="en-US" dirty="0" smtClean="0"/>
              <a:t> temperature.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712259"/>
            <a:ext cx="4800600" cy="3106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r>
              <a:rPr lang="en-US" dirty="0" err="1" smtClean="0"/>
              <a:t>Elastomeri</a:t>
            </a:r>
            <a:r>
              <a:rPr lang="en-US" dirty="0" smtClean="0"/>
              <a:t> </a:t>
            </a:r>
            <a:r>
              <a:rPr lang="en-US" dirty="0" err="1" smtClean="0"/>
              <a:t>imaju</a:t>
            </a:r>
            <a:r>
              <a:rPr lang="en-US" dirty="0" smtClean="0"/>
              <a:t> </a:t>
            </a:r>
            <a:r>
              <a:rPr lang="en-US" dirty="0" err="1" smtClean="0"/>
              <a:t>termoplastičnu</a:t>
            </a:r>
            <a:r>
              <a:rPr lang="en-US" dirty="0" smtClean="0"/>
              <a:t> </a:t>
            </a:r>
            <a:r>
              <a:rPr lang="en-US" dirty="0" err="1" smtClean="0"/>
              <a:t>strukturu</a:t>
            </a:r>
            <a:r>
              <a:rPr lang="en-US" dirty="0" smtClean="0"/>
              <a:t> </a:t>
            </a:r>
            <a:r>
              <a:rPr lang="en-US" dirty="0" smtClean="0"/>
              <a:t>pre </a:t>
            </a:r>
            <a:r>
              <a:rPr lang="en-US" dirty="0" err="1" smtClean="0"/>
              <a:t>vulkanizacije</a:t>
            </a:r>
            <a:r>
              <a:rPr lang="en-US" dirty="0" smtClean="0"/>
              <a:t>, a </a:t>
            </a:r>
            <a:r>
              <a:rPr lang="en-US" dirty="0" err="1" smtClean="0"/>
              <a:t>posle</a:t>
            </a:r>
            <a:r>
              <a:rPr lang="en-US" dirty="0" smtClean="0"/>
              <a:t> </a:t>
            </a:r>
            <a:r>
              <a:rPr lang="en-US" dirty="0" err="1" smtClean="0"/>
              <a:t>termoreaktivnu</a:t>
            </a:r>
            <a:r>
              <a:rPr lang="en-US" dirty="0" smtClean="0"/>
              <a:t>.</a:t>
            </a:r>
            <a:endParaRPr lang="en-US" dirty="0" smtClean="0"/>
          </a:p>
          <a:p>
            <a:r>
              <a:rPr lang="en-US" dirty="0" err="1" smtClean="0"/>
              <a:t>Vulkanizacija</a:t>
            </a:r>
            <a:r>
              <a:rPr lang="en-US" dirty="0" smtClean="0"/>
              <a:t> </a:t>
            </a:r>
            <a:r>
              <a:rPr lang="en-US" dirty="0" smtClean="0"/>
              <a:t>je </a:t>
            </a:r>
            <a:r>
              <a:rPr lang="en-US" dirty="0" err="1" smtClean="0"/>
              <a:t>dodavanje</a:t>
            </a:r>
            <a:r>
              <a:rPr lang="en-US" dirty="0" smtClean="0"/>
              <a:t> </a:t>
            </a:r>
            <a:r>
              <a:rPr lang="en-US" dirty="0" err="1" smtClean="0"/>
              <a:t>sumpora</a:t>
            </a:r>
            <a:r>
              <a:rPr lang="en-US" dirty="0" smtClean="0"/>
              <a:t> </a:t>
            </a:r>
            <a:r>
              <a:rPr lang="en-US" dirty="0" err="1" smtClean="0"/>
              <a:t>koji</a:t>
            </a:r>
            <a:r>
              <a:rPr lang="en-US" dirty="0" smtClean="0"/>
              <a:t> </a:t>
            </a:r>
            <a:r>
              <a:rPr lang="en-US" dirty="0" err="1" smtClean="0"/>
              <a:t>uzorkuje</a:t>
            </a:r>
            <a:r>
              <a:rPr lang="en-US" dirty="0" smtClean="0"/>
              <a:t> </a:t>
            </a:r>
            <a:r>
              <a:rPr lang="en-US" dirty="0" err="1" smtClean="0"/>
              <a:t>pojavu</a:t>
            </a:r>
            <a:r>
              <a:rPr lang="en-US" dirty="0" smtClean="0"/>
              <a:t> </a:t>
            </a:r>
            <a:r>
              <a:rPr lang="en-US" dirty="0" err="1" smtClean="0"/>
              <a:t>umrežavanja</a:t>
            </a:r>
            <a:r>
              <a:rPr lang="en-US" dirty="0" smtClean="0"/>
              <a:t>, </a:t>
            </a:r>
            <a:r>
              <a:rPr lang="en-US" dirty="0" err="1" smtClean="0"/>
              <a:t>zbog</a:t>
            </a:r>
            <a:r>
              <a:rPr lang="en-US" dirty="0" smtClean="0"/>
              <a:t> </a:t>
            </a:r>
            <a:r>
              <a:rPr lang="en-US" dirty="0" err="1" smtClean="0"/>
              <a:t>čega</a:t>
            </a:r>
            <a:r>
              <a:rPr lang="en-US" dirty="0" smtClean="0"/>
              <a:t> se </a:t>
            </a:r>
            <a:r>
              <a:rPr lang="en-US" dirty="0" err="1" smtClean="0"/>
              <a:t>poboljšavaju</a:t>
            </a:r>
            <a:r>
              <a:rPr lang="en-US" dirty="0" smtClean="0"/>
              <a:t> </a:t>
            </a:r>
            <a:r>
              <a:rPr lang="en-US" dirty="0" err="1" smtClean="0"/>
              <a:t>mehaničke</a:t>
            </a:r>
            <a:r>
              <a:rPr lang="en-US" dirty="0" smtClean="0"/>
              <a:t> </a:t>
            </a:r>
            <a:r>
              <a:rPr lang="en-US" dirty="0" err="1" smtClean="0"/>
              <a:t>osobine</a:t>
            </a:r>
            <a:r>
              <a:rPr lang="en-US" dirty="0" smtClean="0"/>
              <a:t> (primer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poliizopren</a:t>
            </a:r>
            <a:r>
              <a:rPr lang="en-US" dirty="0" smtClean="0"/>
              <a:t>):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 l="42921" t="29167" r="34407" b="33109"/>
          <a:stretch>
            <a:fillRect/>
          </a:stretch>
        </p:blipFill>
        <p:spPr bwMode="auto">
          <a:xfrm>
            <a:off x="5943600" y="3615813"/>
            <a:ext cx="2895600" cy="270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/>
          <a:srcRect l="11713" t="41667" r="57028" b="44791"/>
          <a:stretch>
            <a:fillRect/>
          </a:stretch>
        </p:blipFill>
        <p:spPr bwMode="auto">
          <a:xfrm>
            <a:off x="304800" y="4267200"/>
            <a:ext cx="563147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>
            <a:normAutofit/>
          </a:bodyPr>
          <a:lstStyle/>
          <a:p>
            <a:r>
              <a:rPr lang="sr-Latn-CS" dirty="0" smtClean="0"/>
              <a:t>Postupci spajanja polimera:</a:t>
            </a:r>
          </a:p>
          <a:p>
            <a:pPr>
              <a:buNone/>
            </a:pPr>
            <a:endParaRPr lang="sr-Latn-CS" dirty="0" smtClean="0"/>
          </a:p>
          <a:p>
            <a:pPr marL="514350" indent="-514350">
              <a:buAutoNum type="arabicPeriod"/>
            </a:pPr>
            <a:r>
              <a:rPr lang="sr-Latn-CS" dirty="0" smtClean="0"/>
              <a:t>Vijčana veza (nema hermetičnosti, pojava lokalnih napona koji mogu izazvati lom polimera)</a:t>
            </a:r>
          </a:p>
          <a:p>
            <a:pPr marL="514350" indent="-514350">
              <a:buAutoNum type="arabicPeriod"/>
            </a:pPr>
            <a:r>
              <a:rPr lang="sr-Latn-CS" dirty="0" smtClean="0"/>
              <a:t>Lepljenje (sporo izvođenje, potrebno detaljno čišćenje površina)</a:t>
            </a:r>
          </a:p>
          <a:p>
            <a:pPr marL="514350" indent="-514350">
              <a:buAutoNum type="arabicPeriod"/>
            </a:pPr>
            <a:r>
              <a:rPr lang="sr-Latn-CS" b="1" dirty="0" smtClean="0"/>
              <a:t>Zavarivanje </a:t>
            </a:r>
            <a:r>
              <a:rPr lang="sr-Latn-CS" dirty="0" smtClean="0"/>
              <a:t>(čvrstoća spojeva u nekim slučajevima bliska osnovnom materijalu)</a:t>
            </a:r>
          </a:p>
          <a:p>
            <a:pPr marL="514350" indent="-514350">
              <a:buAutoNum type="arabicPeriod"/>
            </a:pPr>
            <a:endParaRPr lang="sr-Latn-CS" dirty="0"/>
          </a:p>
        </p:txBody>
      </p:sp>
      <p:sp>
        <p:nvSpPr>
          <p:cNvPr id="4" name="Rounded Rectangle 3"/>
          <p:cNvSpPr/>
          <p:nvPr/>
        </p:nvSpPr>
        <p:spPr>
          <a:xfrm>
            <a:off x="914400" y="4572000"/>
            <a:ext cx="2209800" cy="457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Mogućnost</a:t>
            </a:r>
            <a:r>
              <a:rPr lang="en-US" dirty="0" smtClean="0"/>
              <a:t> </a:t>
            </a:r>
            <a:r>
              <a:rPr lang="en-US" dirty="0" err="1" smtClean="0"/>
              <a:t>zavarivanja</a:t>
            </a:r>
            <a:r>
              <a:rPr lang="en-US" dirty="0" smtClean="0"/>
              <a:t> </a:t>
            </a:r>
            <a:r>
              <a:rPr lang="en-US" dirty="0" err="1" smtClean="0"/>
              <a:t>polimera</a:t>
            </a:r>
            <a:r>
              <a:rPr lang="en-US" dirty="0" smtClean="0"/>
              <a:t>:</a:t>
            </a:r>
          </a:p>
          <a:p>
            <a:pPr>
              <a:buNone/>
            </a:pPr>
            <a:endParaRPr lang="en-US" dirty="0" smtClean="0"/>
          </a:p>
          <a:p>
            <a:pPr>
              <a:buFontTx/>
              <a:buChar char="-"/>
            </a:pPr>
            <a:r>
              <a:rPr lang="en-US" dirty="0" err="1" smtClean="0"/>
              <a:t>Zagrevanjem</a:t>
            </a:r>
            <a:r>
              <a:rPr lang="en-US" dirty="0" smtClean="0"/>
              <a:t> </a:t>
            </a:r>
            <a:r>
              <a:rPr lang="en-US" dirty="0" err="1" smtClean="0"/>
              <a:t>termoplastičnih</a:t>
            </a:r>
            <a:r>
              <a:rPr lang="en-US" dirty="0" smtClean="0"/>
              <a:t> </a:t>
            </a:r>
            <a:r>
              <a:rPr lang="en-US" dirty="0" err="1" smtClean="0"/>
              <a:t>polimera</a:t>
            </a:r>
            <a:r>
              <a:rPr lang="en-US" dirty="0" smtClean="0"/>
              <a:t> </a:t>
            </a:r>
            <a:r>
              <a:rPr lang="en-US" dirty="0" err="1" smtClean="0"/>
              <a:t>dolazi</a:t>
            </a:r>
            <a:r>
              <a:rPr lang="en-US" dirty="0" smtClean="0"/>
              <a:t> do </a:t>
            </a:r>
            <a:r>
              <a:rPr lang="en-US" dirty="0" err="1" smtClean="0"/>
              <a:t>njihovog</a:t>
            </a:r>
            <a:r>
              <a:rPr lang="en-US" dirty="0" smtClean="0"/>
              <a:t> </a:t>
            </a:r>
            <a:r>
              <a:rPr lang="en-US" dirty="0" err="1" smtClean="0"/>
              <a:t>topljenja</a:t>
            </a:r>
            <a:r>
              <a:rPr lang="en-US" dirty="0" smtClean="0"/>
              <a:t>, a </a:t>
            </a:r>
            <a:r>
              <a:rPr lang="en-US" dirty="0" err="1" smtClean="0"/>
              <a:t>hlađenjem</a:t>
            </a:r>
            <a:r>
              <a:rPr lang="en-US" dirty="0" smtClean="0"/>
              <a:t> do </a:t>
            </a:r>
            <a:r>
              <a:rPr lang="en-US" dirty="0" err="1" smtClean="0"/>
              <a:t>očvršćavanja</a:t>
            </a:r>
            <a:r>
              <a:rPr lang="en-US" dirty="0" smtClean="0"/>
              <a:t> (</a:t>
            </a:r>
            <a:r>
              <a:rPr lang="en-US" b="1" dirty="0" err="1" smtClean="0"/>
              <a:t>moguće</a:t>
            </a:r>
            <a:r>
              <a:rPr lang="en-US" b="1" dirty="0" smtClean="0"/>
              <a:t> </a:t>
            </a:r>
            <a:r>
              <a:rPr lang="en-US" b="1" dirty="0" err="1" smtClean="0"/>
              <a:t>zavarivanje</a:t>
            </a:r>
            <a:r>
              <a:rPr lang="en-US" b="1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recikliranje</a:t>
            </a:r>
            <a:r>
              <a:rPr lang="en-US" dirty="0" smtClean="0"/>
              <a:t>)</a:t>
            </a:r>
          </a:p>
          <a:p>
            <a:pPr>
              <a:buFontTx/>
              <a:buChar char="-"/>
            </a:pPr>
            <a:r>
              <a:rPr lang="en-US" dirty="0" err="1" smtClean="0"/>
              <a:t>Zagrevanjem</a:t>
            </a:r>
            <a:r>
              <a:rPr lang="en-US" dirty="0" smtClean="0"/>
              <a:t> </a:t>
            </a:r>
            <a:r>
              <a:rPr lang="en-US" dirty="0" err="1" smtClean="0"/>
              <a:t>termorea</a:t>
            </a:r>
            <a:r>
              <a:rPr lang="sr-Latn-CS" dirty="0" smtClean="0"/>
              <a:t>k</a:t>
            </a:r>
            <a:r>
              <a:rPr lang="en-US" dirty="0" err="1" smtClean="0"/>
              <a:t>tivnih</a:t>
            </a:r>
            <a:r>
              <a:rPr lang="en-US" dirty="0" smtClean="0"/>
              <a:t> </a:t>
            </a:r>
            <a:r>
              <a:rPr lang="en-US" dirty="0" err="1" smtClean="0"/>
              <a:t>polimera</a:t>
            </a:r>
            <a:r>
              <a:rPr lang="en-US" dirty="0" smtClean="0"/>
              <a:t> </a:t>
            </a:r>
            <a:r>
              <a:rPr lang="en-US" dirty="0" err="1" smtClean="0"/>
              <a:t>dolazi</a:t>
            </a:r>
            <a:r>
              <a:rPr lang="en-US" dirty="0" smtClean="0"/>
              <a:t> do </a:t>
            </a:r>
            <a:r>
              <a:rPr lang="en-US" dirty="0" err="1" smtClean="0"/>
              <a:t>njihove</a:t>
            </a:r>
            <a:r>
              <a:rPr lang="en-US" dirty="0" smtClean="0"/>
              <a:t> </a:t>
            </a:r>
            <a:r>
              <a:rPr lang="en-US" dirty="0" err="1" smtClean="0"/>
              <a:t>degradacije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izdvajanja</a:t>
            </a:r>
            <a:r>
              <a:rPr lang="en-US" dirty="0" smtClean="0"/>
              <a:t> </a:t>
            </a:r>
            <a:r>
              <a:rPr lang="en-US" dirty="0" err="1" smtClean="0"/>
              <a:t>neke</a:t>
            </a:r>
            <a:r>
              <a:rPr lang="en-US" dirty="0" smtClean="0"/>
              <a:t> </a:t>
            </a:r>
            <a:r>
              <a:rPr lang="en-US" dirty="0" err="1" smtClean="0"/>
              <a:t>supstance</a:t>
            </a:r>
            <a:r>
              <a:rPr lang="en-US" dirty="0" smtClean="0"/>
              <a:t>, </a:t>
            </a:r>
            <a:r>
              <a:rPr lang="en-US" dirty="0" err="1" smtClean="0"/>
              <a:t>recimo</a:t>
            </a:r>
            <a:r>
              <a:rPr lang="en-US" dirty="0" smtClean="0"/>
              <a:t> </a:t>
            </a:r>
            <a:r>
              <a:rPr lang="en-US" dirty="0" err="1" smtClean="0"/>
              <a:t>vode</a:t>
            </a:r>
            <a:r>
              <a:rPr lang="en-US" dirty="0" smtClean="0"/>
              <a:t>, </a:t>
            </a:r>
            <a:r>
              <a:rPr lang="en-US" dirty="0" err="1" smtClean="0"/>
              <a:t>tako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njihov</a:t>
            </a:r>
            <a:r>
              <a:rPr lang="en-US" dirty="0" smtClean="0"/>
              <a:t> </a:t>
            </a:r>
            <a:r>
              <a:rPr lang="en-US" dirty="0" err="1" smtClean="0"/>
              <a:t>hemijski</a:t>
            </a:r>
            <a:r>
              <a:rPr lang="en-US" dirty="0" smtClean="0"/>
              <a:t> </a:t>
            </a:r>
            <a:r>
              <a:rPr lang="en-US" dirty="0" err="1" smtClean="0"/>
              <a:t>sastav</a:t>
            </a:r>
            <a:r>
              <a:rPr lang="en-US" dirty="0" smtClean="0"/>
              <a:t> </a:t>
            </a:r>
            <a:r>
              <a:rPr lang="en-US" dirty="0" err="1" smtClean="0"/>
              <a:t>nakon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temperature ne </a:t>
            </a:r>
            <a:r>
              <a:rPr lang="en-US" dirty="0" err="1" smtClean="0"/>
              <a:t>odgovara</a:t>
            </a:r>
            <a:r>
              <a:rPr lang="en-US" dirty="0" smtClean="0"/>
              <a:t> </a:t>
            </a:r>
            <a:r>
              <a:rPr lang="en-US" dirty="0" err="1" smtClean="0"/>
              <a:t>početnom</a:t>
            </a:r>
            <a:r>
              <a:rPr lang="en-US" dirty="0" smtClean="0"/>
              <a:t> (</a:t>
            </a:r>
            <a:r>
              <a:rPr lang="en-US" b="1" dirty="0" err="1" smtClean="0"/>
              <a:t>nemoguće</a:t>
            </a:r>
            <a:r>
              <a:rPr lang="en-US" b="1" dirty="0" smtClean="0"/>
              <a:t> </a:t>
            </a:r>
            <a:r>
              <a:rPr lang="en-US" b="1" dirty="0" err="1" smtClean="0"/>
              <a:t>zavarivanje</a:t>
            </a:r>
            <a:r>
              <a:rPr lang="en-US" b="1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recikliranje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r>
              <a:rPr lang="sr-Latn-CS" dirty="0" smtClean="0"/>
              <a:t>Postupci zavarivanja polimera:</a:t>
            </a:r>
          </a:p>
          <a:p>
            <a:pPr>
              <a:buNone/>
            </a:pPr>
            <a:endParaRPr lang="sr-Latn-CS" dirty="0" smtClean="0"/>
          </a:p>
          <a:p>
            <a:pPr marL="514350" indent="-514350">
              <a:buAutoNum type="arabicPeriod"/>
            </a:pPr>
            <a:r>
              <a:rPr lang="sr-Latn-CS" dirty="0" smtClean="0"/>
              <a:t>Postupci sa mehaničkim kretanjem (ultrazvučno zavarivanje, zavarivanje trenjem, tačkasto zavarivanje trenjem, vibraciono zavarivanje)</a:t>
            </a:r>
          </a:p>
          <a:p>
            <a:pPr marL="457200" indent="-457200">
              <a:buNone/>
            </a:pPr>
            <a:r>
              <a:rPr lang="sr-Latn-CS" dirty="0" smtClean="0"/>
              <a:t>2.  Postupci sa spoljašnjim zagrevanjem (zavarivanje zagrejanom pločom, toplotno spajanje, zavarivanje toplim gasom, mikrotalasno zavarivanje...)</a:t>
            </a:r>
            <a:endParaRPr lang="sr-Latn-CS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 smtClean="0"/>
              <a:t>Primer: zavarivanje PMMA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r-Latn-CS" dirty="0" smtClean="0"/>
              <a:t>Osobine PMMA: </a:t>
            </a:r>
          </a:p>
          <a:p>
            <a:endParaRPr lang="sr-Latn-CS" dirty="0" smtClean="0"/>
          </a:p>
          <a:p>
            <a:pPr>
              <a:buFontTx/>
              <a:buChar char="-"/>
            </a:pPr>
            <a:r>
              <a:rPr lang="sr-Latn-CS" dirty="0" smtClean="0"/>
              <a:t>transparentnost (do 92%, staklo 70%)</a:t>
            </a:r>
          </a:p>
          <a:p>
            <a:pPr>
              <a:buFontTx/>
              <a:buChar char="-"/>
            </a:pPr>
            <a:r>
              <a:rPr lang="sr-Latn-CS" dirty="0" smtClean="0"/>
              <a:t>mala gustina (1,19 g/cm</a:t>
            </a:r>
            <a:r>
              <a:rPr lang="sr-Latn-CS" baseline="30000" dirty="0" smtClean="0"/>
              <a:t>3</a:t>
            </a:r>
            <a:r>
              <a:rPr lang="sr-Latn-CS" dirty="0" smtClean="0"/>
              <a:t>, staklo 2,20 g/cm</a:t>
            </a:r>
            <a:r>
              <a:rPr lang="sr-Latn-CS" baseline="30000" dirty="0" smtClean="0"/>
              <a:t>3</a:t>
            </a:r>
            <a:r>
              <a:rPr lang="sr-Latn-CS" dirty="0" smtClean="0"/>
              <a:t>)</a:t>
            </a:r>
          </a:p>
          <a:p>
            <a:pPr>
              <a:buFontTx/>
              <a:buChar char="-"/>
            </a:pPr>
            <a:r>
              <a:rPr lang="sr-Latn-CS" dirty="0" smtClean="0"/>
              <a:t>pri lomu se ne stvaraju sitni oštri komadi</a:t>
            </a:r>
          </a:p>
          <a:p>
            <a:pPr>
              <a:buFontTx/>
              <a:buChar char="-"/>
            </a:pPr>
            <a:r>
              <a:rPr lang="sr-Latn-CS" dirty="0" smtClean="0"/>
              <a:t>biokompatibilnost</a:t>
            </a:r>
          </a:p>
          <a:p>
            <a:pPr>
              <a:buFontTx/>
              <a:buChar char="-"/>
            </a:pPr>
            <a:r>
              <a:rPr lang="sr-Latn-CS" dirty="0" smtClean="0"/>
              <a:t>oblikovanje na svega 100</a:t>
            </a:r>
            <a:r>
              <a:rPr lang="sr-Latn-CS" baseline="30000" dirty="0" smtClean="0"/>
              <a:t>o</a:t>
            </a:r>
            <a:r>
              <a:rPr lang="sr-Latn-CS" dirty="0" smtClean="0"/>
              <a:t>C – </a:t>
            </a:r>
            <a:r>
              <a:rPr lang="sr-Latn-CS" b="1" dirty="0" smtClean="0"/>
              <a:t>pogodnost za zavarivanje</a:t>
            </a:r>
            <a:r>
              <a:rPr lang="sr-Latn-CS" dirty="0" smtClean="0"/>
              <a:t>!!!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713</TotalTime>
  <Words>979</Words>
  <Application>Microsoft Office PowerPoint</Application>
  <PresentationFormat>On-screen Show (4:3)</PresentationFormat>
  <Paragraphs>145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Tehnologija spajanja savremenih materijala</vt:lpstr>
      <vt:lpstr>Zavarivanje polimera</vt:lpstr>
      <vt:lpstr>Slide 3</vt:lpstr>
      <vt:lpstr>Slide 4</vt:lpstr>
      <vt:lpstr>Slide 5</vt:lpstr>
      <vt:lpstr>Slide 6</vt:lpstr>
      <vt:lpstr>Slide 7</vt:lpstr>
      <vt:lpstr>Slide 8</vt:lpstr>
      <vt:lpstr>Primer: zavarivanje PMMA</vt:lpstr>
      <vt:lpstr>Slide 10</vt:lpstr>
      <vt:lpstr>Slide 11</vt:lpstr>
      <vt:lpstr>1. Ultrazvučno zavarivanje</vt:lpstr>
      <vt:lpstr>Slide 13</vt:lpstr>
      <vt:lpstr>Slide 14</vt:lpstr>
      <vt:lpstr>2. Toplotno spajanje</vt:lpstr>
      <vt:lpstr>Slide 16</vt:lpstr>
      <vt:lpstr>Slide 17</vt:lpstr>
      <vt:lpstr>Mikrotalasno zavarivanje</vt:lpstr>
      <vt:lpstr>Slide 19</vt:lpstr>
      <vt:lpstr>Slide 20</vt:lpstr>
      <vt:lpstr>Slide 21</vt:lpstr>
      <vt:lpstr>Tačkasto zavarivanje trenjem</vt:lpstr>
      <vt:lpstr>Slide 23</vt:lpstr>
      <vt:lpstr>Slide 24</vt:lpstr>
      <vt:lpstr>Smicajna čvrstoća zavarenih spojeva od PMMA različitim metodama</vt:lpstr>
      <vt:lpstr>Slide 26</vt:lpstr>
      <vt:lpstr>Slide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Tehnologija spajanja savremenih materijala</dc:title>
  <dc:creator>sebastijan</dc:creator>
  <cp:lastModifiedBy>sebastijan</cp:lastModifiedBy>
  <cp:revision>84</cp:revision>
  <dcterms:created xsi:type="dcterms:W3CDTF">2012-11-27T18:38:29Z</dcterms:created>
  <dcterms:modified xsi:type="dcterms:W3CDTF">2014-01-22T12:38:09Z</dcterms:modified>
</cp:coreProperties>
</file>